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Open Sans" charset="0"/>
      <p:regular r:id="rId17"/>
      <p:bold r:id="rId18"/>
      <p:italic r:id="rId19"/>
      <p:boldItalic r:id="rId20"/>
    </p:embeddedFont>
    <p:embeddedFont>
      <p:font typeface="PT Sans Narrow" charset="0"/>
      <p:regular r:id="rId21"/>
      <p:bold r:id="rId2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6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2" name="Shape 13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7890" name="Shape 13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4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9938" name="Shape 14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4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1986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7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1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1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>
            <a:cxnSpLocks noChangeShapeType="1"/>
          </p:cNvCxnSpPr>
          <p:nvPr/>
        </p:nvCxnSpPr>
        <p:spPr bwMode="auto">
          <a:xfrm>
            <a:off x="7007225" y="3176588"/>
            <a:ext cx="56197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5" name="Shape 11"/>
          <p:cNvCxnSpPr>
            <a:cxnSpLocks noChangeShapeType="1"/>
          </p:cNvCxnSpPr>
          <p:nvPr/>
        </p:nvCxnSpPr>
        <p:spPr bwMode="auto">
          <a:xfrm>
            <a:off x="1574800" y="3157538"/>
            <a:ext cx="561975" cy="0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</p:cxnSp>
      <p:grpSp>
        <p:nvGrpSpPr>
          <p:cNvPr id="6" name="Shape 12"/>
          <p:cNvGrpSpPr>
            <a:grpSpLocks/>
          </p:cNvGrpSpPr>
          <p:nvPr/>
        </p:nvGrpSpPr>
        <p:grpSpPr bwMode="auto">
          <a:xfrm>
            <a:off x="1004888" y="1022350"/>
            <a:ext cx="7135812" cy="152400"/>
            <a:chOff x="1346428" y="1011300"/>
            <a:chExt cx="6452100" cy="152400"/>
          </a:xfrm>
        </p:grpSpPr>
        <p:cxnSp>
          <p:nvCxnSpPr>
            <p:cNvPr id="7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9" name="Shape 15"/>
          <p:cNvGrpSpPr>
            <a:grpSpLocks/>
          </p:cNvGrpSpPr>
          <p:nvPr/>
        </p:nvGrpSpPr>
        <p:grpSpPr bwMode="auto">
          <a:xfrm>
            <a:off x="1004888" y="3968750"/>
            <a:ext cx="7135812" cy="152400"/>
            <a:chOff x="1346435" y="3969087"/>
            <a:chExt cx="6452100" cy="152400"/>
          </a:xfrm>
        </p:grpSpPr>
        <p:cxnSp>
          <p:nvCxnSpPr>
            <p:cNvPr id="10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2" name="Shape 2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7C5D98-4A25-401D-B1BF-DF1BC360B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6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BA3812-655B-4B6C-B331-00C990582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3A5CFF-A05E-4135-ADD9-80BB97F61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2"/>
          <p:cNvSpPr/>
          <p:nvPr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A1C58E-5270-4F3D-AC02-EB6546F59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6"/>
          <p:cNvSpPr/>
          <p:nvPr/>
        </p:nvSpPr>
        <p:spPr>
          <a:xfrm>
            <a:off x="0" y="5045075"/>
            <a:ext cx="9144000" cy="98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2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32B09A-CB60-4F64-AD28-E0EF5C4E6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3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4C6F2D-6078-4EC6-8528-57D2995EE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6D3695-F4A0-4003-842C-ED16D4A9B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4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E5C8D2-5F78-41CD-AC0E-B06F178CF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" name="Shape 4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B5DDB2-79A4-4AFD-AEE8-F1E881EE0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hape 47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0ABA2C-513B-47F4-9FC8-E99020F65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3" name="Shape 5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B173CC-257B-4A32-A7F1-C42AA1ED4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266825"/>
            <a:ext cx="85217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4E296F15-5938-4BCE-AA99-8A250A6491E4}" type="slidenum">
              <a:rPr lang="en-US" sz="1000">
                <a:solidFill>
                  <a:srgbClr val="695D46"/>
                </a:solidFill>
                <a:latin typeface="Open Sans" charset="0"/>
                <a:sym typeface="Open Sans" charset="0"/>
              </a:rPr>
              <a:pPr algn="r"/>
              <a:t>‹#›</a:t>
            </a:fld>
            <a:endParaRPr lang="en-US" sz="1000">
              <a:solidFill>
                <a:srgbClr val="695D46"/>
              </a:solidFill>
              <a:latin typeface="Open Sans" charset="0"/>
              <a:sym typeface="Open Sans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6"/>
          <p:cNvSpPr txBox="1">
            <a:spLocks noGrp="1"/>
          </p:cNvSpPr>
          <p:nvPr>
            <p:ph type="ctrTitle"/>
          </p:nvPr>
        </p:nvSpPr>
        <p:spPr>
          <a:xfrm>
            <a:off x="1004888" y="1751013"/>
            <a:ext cx="7135812" cy="1023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PT Sans Narrow" charset="0"/>
              <a:buNone/>
            </a:pPr>
            <a:r>
              <a:rPr lang="en-US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The 3 Hs</a:t>
            </a:r>
          </a:p>
        </p:txBody>
      </p:sp>
      <p:sp>
        <p:nvSpPr>
          <p:cNvPr id="14338" name="Shape 67"/>
          <p:cNvSpPr txBox="1">
            <a:spLocks noGrp="1"/>
          </p:cNvSpPr>
          <p:nvPr>
            <p:ph type="subTitle" idx="1"/>
          </p:nvPr>
        </p:nvSpPr>
        <p:spPr>
          <a:xfrm>
            <a:off x="2136775" y="2849563"/>
            <a:ext cx="4870450" cy="7937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695D46"/>
              </a:buClr>
              <a:buSzTx/>
              <a:buFont typeface="Open Sans" charset="0"/>
              <a:buNone/>
            </a:pPr>
            <a:endParaRPr lang="en-CA" smtClean="0">
              <a:solidFill>
                <a:srgbClr val="695D46"/>
              </a:solidFill>
              <a:latin typeface="Open Sans" charset="0"/>
              <a:cs typeface="Arial" charset="0"/>
              <a:sym typeface="Open San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Homophones!!!</a:t>
            </a:r>
          </a:p>
        </p:txBody>
      </p:sp>
      <p:sp>
        <p:nvSpPr>
          <p:cNvPr id="32770" name="Shape 127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There, their, they’re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Sound the same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Spelled differently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Have different meanings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Shape 13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4725" y="1163638"/>
            <a:ext cx="4110038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37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Homograph!!!</a:t>
            </a:r>
          </a:p>
        </p:txBody>
      </p:sp>
      <p:sp>
        <p:nvSpPr>
          <p:cNvPr id="36866" name="Shape 138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spelling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sound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meanings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Shape 14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2738" y="958850"/>
            <a:ext cx="4352925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Homonym</a:t>
            </a:r>
          </a:p>
        </p:txBody>
      </p:sp>
      <p:sp>
        <p:nvSpPr>
          <p:cNvPr id="40962" name="Shape 149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spelling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sound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meaning!!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The 3 Hs of English </a:t>
            </a:r>
          </a:p>
        </p:txBody>
      </p:sp>
      <p:pic>
        <p:nvPicPr>
          <p:cNvPr id="16386" name="Shape 7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5988" y="1258888"/>
            <a:ext cx="4203700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Homonyms</a:t>
            </a:r>
          </a:p>
        </p:txBody>
      </p:sp>
      <p:sp>
        <p:nvSpPr>
          <p:cNvPr id="18434" name="Shape 79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spelling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sound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meaning.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endParaRPr lang="en-CA" sz="1800" smtClean="0">
              <a:solidFill>
                <a:srgbClr val="695D46"/>
              </a:solidFill>
              <a:latin typeface="Open Sans" charset="0"/>
              <a:cs typeface="Arial" charset="0"/>
              <a:sym typeface="Open Sans" charset="0"/>
            </a:endParaRPr>
          </a:p>
        </p:txBody>
      </p:sp>
      <p:pic>
        <p:nvPicPr>
          <p:cNvPr id="18435" name="Shape 8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6150" y="863600"/>
            <a:ext cx="421005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5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Examples</a:t>
            </a:r>
          </a:p>
        </p:txBody>
      </p:sp>
      <p:sp>
        <p:nvSpPr>
          <p:cNvPr id="20482" name="Shape 86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Choose 3!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Do you know the difference?</a:t>
            </a:r>
          </a:p>
        </p:txBody>
      </p:sp>
      <p:pic>
        <p:nvPicPr>
          <p:cNvPr id="20483" name="Shape 8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9413" y="180975"/>
            <a:ext cx="3303587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Homographs</a:t>
            </a:r>
          </a:p>
        </p:txBody>
      </p:sp>
      <p:sp>
        <p:nvSpPr>
          <p:cNvPr id="22530" name="Shape 93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spelling.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sound.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meaning.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endParaRPr lang="en-CA" sz="1800" smtClean="0">
              <a:solidFill>
                <a:srgbClr val="695D46"/>
              </a:solidFill>
              <a:latin typeface="Open Sans" charset="0"/>
              <a:cs typeface="Arial" charset="0"/>
              <a:sym typeface="Open Sans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 </a:t>
            </a:r>
          </a:p>
        </p:txBody>
      </p:sp>
      <p:pic>
        <p:nvPicPr>
          <p:cNvPr id="22531" name="Shape 9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6513" y="833438"/>
            <a:ext cx="42148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9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Examples: Choose 3</a:t>
            </a:r>
          </a:p>
        </p:txBody>
      </p:sp>
      <p:sp>
        <p:nvSpPr>
          <p:cNvPr id="24578" name="Shape 100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Bow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Wind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Close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Present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Live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Read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05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Homophones</a:t>
            </a:r>
          </a:p>
        </p:txBody>
      </p:sp>
      <p:sp>
        <p:nvSpPr>
          <p:cNvPr id="26626" name="Shape 106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Same sound.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spelling.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Different meaning.</a:t>
            </a:r>
          </a:p>
        </p:txBody>
      </p:sp>
      <p:pic>
        <p:nvPicPr>
          <p:cNvPr id="26627" name="Shape 10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1263" y="1152525"/>
            <a:ext cx="3921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1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Examples</a:t>
            </a:r>
          </a:p>
        </p:txBody>
      </p:sp>
      <p:sp>
        <p:nvSpPr>
          <p:cNvPr id="28674" name="Shape 113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r>
              <a:rPr lang="en-US" sz="1800" smtClean="0">
                <a:solidFill>
                  <a:srgbClr val="695D46"/>
                </a:solidFill>
                <a:latin typeface="Open Sans" charset="0"/>
                <a:cs typeface="Arial" charset="0"/>
                <a:sym typeface="Open Sans" charset="0"/>
              </a:rPr>
              <a:t>Choose 3!</a:t>
            </a:r>
          </a:p>
        </p:txBody>
      </p:sp>
      <p:pic>
        <p:nvPicPr>
          <p:cNvPr id="28675" name="Shape 1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6175" y="792163"/>
            <a:ext cx="2841625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9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7080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charset="0"/>
              <a:buNone/>
            </a:pPr>
            <a:r>
              <a:rPr lang="en-US" sz="3600" b="1" smtClean="0">
                <a:solidFill>
                  <a:schemeClr val="accent1"/>
                </a:solidFill>
                <a:latin typeface="PT Sans Narrow" charset="0"/>
                <a:cs typeface="Arial" charset="0"/>
                <a:sym typeface="PT Sans Narrow" charset="0"/>
              </a:rPr>
              <a:t>Pop Quiz: Which H?</a:t>
            </a:r>
          </a:p>
        </p:txBody>
      </p:sp>
      <p:sp>
        <p:nvSpPr>
          <p:cNvPr id="30722" name="Shape 120"/>
          <p:cNvSpPr txBox="1">
            <a:spLocks noGrp="1"/>
          </p:cNvSpPr>
          <p:nvPr>
            <p:ph type="body" idx="1"/>
          </p:nvPr>
        </p:nvSpPr>
        <p:spPr>
          <a:xfrm>
            <a:off x="311150" y="1266825"/>
            <a:ext cx="8521700" cy="33020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95D46"/>
              </a:buClr>
              <a:buFont typeface="Open Sans" charset="0"/>
              <a:buNone/>
            </a:pPr>
            <a:endParaRPr lang="en-CA" sz="1800" smtClean="0">
              <a:solidFill>
                <a:srgbClr val="695D46"/>
              </a:solidFill>
              <a:latin typeface="Open Sans" charset="0"/>
              <a:cs typeface="Arial" charset="0"/>
              <a:sym typeface="Open Sans" charset="0"/>
            </a:endParaRPr>
          </a:p>
        </p:txBody>
      </p:sp>
      <p:pic>
        <p:nvPicPr>
          <p:cNvPr id="30723" name="Shape 1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8325" y="1241425"/>
            <a:ext cx="4000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PresentationFormat>On-screen Show (16:9)</PresentationFormat>
  <Paragraphs>42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</vt:lpstr>
      <vt:lpstr>Open Sans</vt:lpstr>
      <vt:lpstr>PT Sans Narrow</vt:lpstr>
      <vt:lpstr>tropic</vt:lpstr>
      <vt:lpstr>tropic</vt:lpstr>
      <vt:lpstr>tropic</vt:lpstr>
      <vt:lpstr>tropic</vt:lpstr>
      <vt:lpstr>tropic</vt:lpstr>
      <vt:lpstr>tropic</vt:lpstr>
      <vt:lpstr>tropic</vt:lpstr>
      <vt:lpstr>tropic</vt:lpstr>
      <vt:lpstr>tropic</vt:lpstr>
      <vt:lpstr>tropic</vt:lpstr>
      <vt:lpstr>tropic</vt:lpstr>
      <vt:lpstr>tropic</vt:lpstr>
      <vt:lpstr>The 3 Hs</vt:lpstr>
      <vt:lpstr>The 3 Hs of English </vt:lpstr>
      <vt:lpstr>Homonyms</vt:lpstr>
      <vt:lpstr>Examples</vt:lpstr>
      <vt:lpstr>Homographs</vt:lpstr>
      <vt:lpstr>Examples: Choose 3</vt:lpstr>
      <vt:lpstr>Homophones</vt:lpstr>
      <vt:lpstr>Examples</vt:lpstr>
      <vt:lpstr>Pop Quiz: Which H?</vt:lpstr>
      <vt:lpstr>Homophones!!!</vt:lpstr>
      <vt:lpstr>Slide 11</vt:lpstr>
      <vt:lpstr>Homograph!!!</vt:lpstr>
      <vt:lpstr>Slide 13</vt:lpstr>
      <vt:lpstr>Homonym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 Hs</dc:title>
  <cp:lastModifiedBy>user</cp:lastModifiedBy>
  <cp:revision>1</cp:revision>
  <dcterms:modified xsi:type="dcterms:W3CDTF">2016-09-26T14:13:32Z</dcterms:modified>
</cp:coreProperties>
</file>