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Roboto" charset="0"/>
      <p:regular r:id="rId10"/>
      <p:bold r:id="rId11"/>
      <p:italic r:id="rId12"/>
      <p:boldItalic r:id="rId13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60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hape 3"/>
          <p:cNvSpPr>
            <a:spLocks noGrp="1" noRo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>
              <a:cxn ang="0">
                <a:pos x="0" y="0"/>
              </a:cxn>
              <a:cxn ang="0">
                <a:pos x="120000" y="0"/>
              </a:cxn>
              <a:cxn ang="0">
                <a:pos x="120000" y="120000"/>
              </a:cxn>
              <a:cxn ang="0">
                <a:pos x="0" y="120000"/>
              </a:cxn>
            </a:cxnLst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hape 64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5362" name="Shape 6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hape 70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7410" name="Shape 7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76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9458" name="Shape 7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83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1506" name="Shape 8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89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3554" name="Shape 90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hape 95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5602" name="Shape 9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hape 101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7650" name="Shape 10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0"/>
          <p:cNvSpPr>
            <a:spLocks noChangeArrowheads="1"/>
          </p:cNvSpPr>
          <p:nvPr/>
        </p:nvSpPr>
        <p:spPr bwMode="auto">
          <a:xfrm flipH="1">
            <a:off x="8247063" y="4246563"/>
            <a:ext cx="896937" cy="896937"/>
          </a:xfrm>
          <a:prstGeom prst="rtTriangl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en-CA"/>
          </a:p>
        </p:txBody>
      </p:sp>
      <p:sp>
        <p:nvSpPr>
          <p:cNvPr id="5" name="Shape 11"/>
          <p:cNvSpPr/>
          <p:nvPr/>
        </p:nvSpPr>
        <p:spPr>
          <a:xfrm flipH="1">
            <a:off x="8247063" y="4246563"/>
            <a:ext cx="896937" cy="896937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lIns="91425" tIns="91425" rIns="91425" bIns="91425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ern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14"/>
          <p:cNvSpPr txBox="1">
            <a:spLocks noGrp="1"/>
          </p:cNvSpPr>
          <p:nvPr>
            <p:ph type="sldNum" idx="10"/>
          </p:nvPr>
        </p:nvSpPr>
        <p:spPr bwMode="auto">
          <a:xfrm>
            <a:off x="8523288" y="4695825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7D2E5AF-502C-418E-85A2-D5879685E4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Big 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60"/>
          <p:cNvSpPr txBox="1">
            <a:spLocks noGrp="1"/>
          </p:cNvSpPr>
          <p:nvPr>
            <p:ph type="sldNum" idx="10"/>
          </p:nvPr>
        </p:nvSpPr>
        <p:spPr bwMode="auto">
          <a:xfrm>
            <a:off x="8523288" y="4695825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5C6DFA3-A32A-4BBB-BEEC-A0554038E7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2"/>
          <p:cNvSpPr txBox="1">
            <a:spLocks noGrp="1"/>
          </p:cNvSpPr>
          <p:nvPr>
            <p:ph type="sldNum" idx="10"/>
          </p:nvPr>
        </p:nvSpPr>
        <p:spPr bwMode="auto">
          <a:xfrm>
            <a:off x="8523288" y="4695825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4D62E6E-B33C-46C4-A676-1150BAE6DD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="ctr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" name="Shape 17"/>
          <p:cNvSpPr txBox="1">
            <a:spLocks noGrp="1"/>
          </p:cNvSpPr>
          <p:nvPr>
            <p:ph type="sldNum" idx="10"/>
          </p:nvPr>
        </p:nvSpPr>
        <p:spPr bwMode="auto">
          <a:xfrm>
            <a:off x="8523288" y="4695825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E1762F-2909-4AAD-ADA6-F8458FB08C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9"/>
          <p:cNvSpPr/>
          <p:nvPr/>
        </p:nvSpPr>
        <p:spPr>
          <a:xfrm rot="10800000" flipH="1">
            <a:off x="0" y="1685925"/>
            <a:ext cx="9144000" cy="34575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ern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20"/>
          <p:cNvSpPr>
            <a:spLocks noChangeArrowheads="1"/>
          </p:cNvSpPr>
          <p:nvPr/>
        </p:nvSpPr>
        <p:spPr bwMode="auto">
          <a:xfrm>
            <a:off x="0" y="1685925"/>
            <a:ext cx="9144000" cy="107950"/>
          </a:xfrm>
          <a:prstGeom prst="rect">
            <a:avLst/>
          </a:prstGeom>
          <a:gradFill rotWithShape="0"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00"/>
          </a:gra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en-CA"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23"/>
          <p:cNvSpPr txBox="1">
            <a:spLocks noGrp="1"/>
          </p:cNvSpPr>
          <p:nvPr>
            <p:ph type="sldNum" idx="10"/>
          </p:nvPr>
        </p:nvSpPr>
        <p:spPr bwMode="auto">
          <a:xfrm>
            <a:off x="8523288" y="4695825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3ED26D5-88D3-415F-A82E-6C5A26F748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25"/>
          <p:cNvSpPr/>
          <p:nvPr/>
        </p:nvSpPr>
        <p:spPr>
          <a:xfrm rot="10800000" flipH="1">
            <a:off x="0" y="1685925"/>
            <a:ext cx="9144000" cy="34575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ern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26"/>
          <p:cNvSpPr>
            <a:spLocks noChangeArrowheads="1"/>
          </p:cNvSpPr>
          <p:nvPr/>
        </p:nvSpPr>
        <p:spPr bwMode="auto">
          <a:xfrm>
            <a:off x="0" y="1685925"/>
            <a:ext cx="9144000" cy="107950"/>
          </a:xfrm>
          <a:prstGeom prst="rect">
            <a:avLst/>
          </a:prstGeom>
          <a:gradFill rotWithShape="0"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00"/>
          </a:gra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en-CA"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199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199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7" name="Shape 30"/>
          <p:cNvSpPr txBox="1">
            <a:spLocks noGrp="1"/>
          </p:cNvSpPr>
          <p:nvPr>
            <p:ph type="sldNum" idx="10"/>
          </p:nvPr>
        </p:nvSpPr>
        <p:spPr bwMode="auto">
          <a:xfrm>
            <a:off x="8523288" y="4695825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FA5A00C-2FBC-487C-9EF9-BD0DD7060C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2"/>
          <p:cNvSpPr/>
          <p:nvPr/>
        </p:nvSpPr>
        <p:spPr>
          <a:xfrm rot="10800000" flipH="1">
            <a:off x="0" y="655638"/>
            <a:ext cx="9144000" cy="448786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ern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Shape 33"/>
          <p:cNvSpPr>
            <a:spLocks noChangeArrowheads="1"/>
          </p:cNvSpPr>
          <p:nvPr/>
        </p:nvSpPr>
        <p:spPr bwMode="auto">
          <a:xfrm>
            <a:off x="0" y="655638"/>
            <a:ext cx="9144000" cy="109537"/>
          </a:xfrm>
          <a:prstGeom prst="rect">
            <a:avLst/>
          </a:prstGeom>
          <a:gradFill rotWithShape="0"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00"/>
          </a:gra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en-CA"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="ctr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5" name="Shape 35"/>
          <p:cNvSpPr txBox="1">
            <a:spLocks noGrp="1"/>
          </p:cNvSpPr>
          <p:nvPr>
            <p:ph type="sldNum" idx="10"/>
          </p:nvPr>
        </p:nvSpPr>
        <p:spPr bwMode="auto">
          <a:xfrm>
            <a:off x="8523288" y="4695825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64D883B-4A70-4D6D-9728-8CD07E7599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One column 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7"/>
          <p:cNvSpPr txBox="1"/>
          <p:nvPr/>
        </p:nvSpPr>
        <p:spPr>
          <a:xfrm rot="10800000" flipH="1">
            <a:off x="3276600" y="0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ern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38"/>
          <p:cNvSpPr>
            <a:spLocks noChangeArrowheads="1"/>
          </p:cNvSpPr>
          <p:nvPr/>
        </p:nvSpPr>
        <p:spPr bwMode="auto">
          <a:xfrm rot="16200000">
            <a:off x="758825" y="2517775"/>
            <a:ext cx="5143500" cy="107950"/>
          </a:xfrm>
          <a:prstGeom prst="rect">
            <a:avLst/>
          </a:prstGeom>
          <a:gradFill rotWithShape="0"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00"/>
          </a:gra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en-CA"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41"/>
          <p:cNvSpPr txBox="1">
            <a:spLocks noGrp="1"/>
          </p:cNvSpPr>
          <p:nvPr>
            <p:ph type="sldNum" idx="10"/>
          </p:nvPr>
        </p:nvSpPr>
        <p:spPr bwMode="auto">
          <a:xfrm>
            <a:off x="8523288" y="4695825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4D52D69-D3DE-4D74-87BF-EE50AD1EC5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Main 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="ctr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  <p:sp>
        <p:nvSpPr>
          <p:cNvPr id="3" name="Shape 44"/>
          <p:cNvSpPr txBox="1">
            <a:spLocks noGrp="1"/>
          </p:cNvSpPr>
          <p:nvPr>
            <p:ph type="sldNum" idx="10"/>
          </p:nvPr>
        </p:nvSpPr>
        <p:spPr bwMode="auto">
          <a:xfrm>
            <a:off x="8523288" y="4695825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B2D00C-61E1-43D8-8E42-05E8BC5D9D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ern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47"/>
          <p:cNvSpPr>
            <a:spLocks noChangeArrowheads="1"/>
          </p:cNvSpPr>
          <p:nvPr/>
        </p:nvSpPr>
        <p:spPr bwMode="auto">
          <a:xfrm rot="5400000">
            <a:off x="1946275" y="2517775"/>
            <a:ext cx="5143500" cy="107950"/>
          </a:xfrm>
          <a:prstGeom prst="rect">
            <a:avLst/>
          </a:prstGeom>
          <a:gradFill rotWithShape="0"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00"/>
          </a:gra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en-CA"/>
          </a:p>
        </p:txBody>
      </p: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65500" y="2779466"/>
            <a:ext cx="4045200" cy="1235099"/>
          </a:xfrm>
          <a:prstGeom prst="rect">
            <a:avLst/>
          </a:prstGeom>
        </p:spPr>
        <p:txBody>
          <a:bodyPr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="ctr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Shape 51"/>
          <p:cNvSpPr txBox="1">
            <a:spLocks noGrp="1"/>
          </p:cNvSpPr>
          <p:nvPr>
            <p:ph type="sldNum" idx="10"/>
          </p:nvPr>
        </p:nvSpPr>
        <p:spPr bwMode="auto">
          <a:xfrm>
            <a:off x="8523288" y="4695825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B93245-5E6D-4FF5-89E9-7DB07C345B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53"/>
          <p:cNvSpPr txBox="1"/>
          <p:nvPr/>
        </p:nvSpPr>
        <p:spPr>
          <a:xfrm rot="10800000" flipH="1">
            <a:off x="0" y="0"/>
            <a:ext cx="9144000" cy="46958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ern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Shape 54"/>
          <p:cNvSpPr>
            <a:spLocks noChangeArrowheads="1"/>
          </p:cNvSpPr>
          <p:nvPr/>
        </p:nvSpPr>
        <p:spPr bwMode="auto">
          <a:xfrm rot="10800000" flipH="1">
            <a:off x="0" y="4622800"/>
            <a:ext cx="9144000" cy="74613"/>
          </a:xfrm>
          <a:prstGeom prst="rect">
            <a:avLst/>
          </a:prstGeom>
          <a:gradFill rotWithShape="0"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00"/>
          </a:gra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en-CA"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="ctr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" name="Shape 56"/>
          <p:cNvSpPr txBox="1">
            <a:spLocks noGrp="1"/>
          </p:cNvSpPr>
          <p:nvPr>
            <p:ph type="sldNum" idx="10"/>
          </p:nvPr>
        </p:nvSpPr>
        <p:spPr bwMode="auto">
          <a:xfrm>
            <a:off x="8523288" y="4695825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C9CEF9-535A-4E18-B638-F41D8F5A7C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6"/>
          <p:cNvSpPr txBox="1">
            <a:spLocks noGrp="1"/>
          </p:cNvSpPr>
          <p:nvPr>
            <p:ph type="title"/>
          </p:nvPr>
        </p:nvSpPr>
        <p:spPr bwMode="auto">
          <a:xfrm>
            <a:off x="471488" y="738188"/>
            <a:ext cx="822325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CA" smtClean="0">
              <a:sym typeface="Arial" charset="0"/>
            </a:endParaRPr>
          </a:p>
        </p:txBody>
      </p:sp>
      <p:sp>
        <p:nvSpPr>
          <p:cNvPr id="1027" name="Shape 7"/>
          <p:cNvSpPr txBox="1">
            <a:spLocks noGrp="1"/>
          </p:cNvSpPr>
          <p:nvPr>
            <p:ph type="body" idx="1"/>
          </p:nvPr>
        </p:nvSpPr>
        <p:spPr bwMode="auto">
          <a:xfrm>
            <a:off x="471488" y="1919288"/>
            <a:ext cx="8223250" cy="270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CA" smtClean="0">
              <a:sym typeface="Arial" charset="0"/>
            </a:endParaRPr>
          </a:p>
        </p:txBody>
      </p:sp>
      <p:sp>
        <p:nvSpPr>
          <p:cNvPr id="1028" name="Shape 8"/>
          <p:cNvSpPr txBox="1">
            <a:spLocks noGrp="1"/>
          </p:cNvSpPr>
          <p:nvPr/>
        </p:nvSpPr>
        <p:spPr bwMode="auto">
          <a:xfrm>
            <a:off x="8523288" y="4695825"/>
            <a:ext cx="5492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r"/>
            <a:fld id="{11B96277-9115-4D24-A4D5-2789FD8165B6}" type="slidenum">
              <a:rPr lang="en-US" sz="1000">
                <a:solidFill>
                  <a:srgbClr val="737373"/>
                </a:solidFill>
                <a:latin typeface="Roboto" charset="0"/>
                <a:sym typeface="Roboto" charset="0"/>
              </a:rPr>
              <a:pPr algn="r"/>
              <a:t>‹#›</a:t>
            </a:fld>
            <a:endParaRPr lang="en-US" sz="1000">
              <a:solidFill>
                <a:srgbClr val="737373"/>
              </a:solidFill>
              <a:latin typeface="Roboto" charset="0"/>
              <a:sym typeface="Roboto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hape 67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1663" cy="9334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  <a:buSzTx/>
              <a:buFont typeface="Roboto" charset="0"/>
              <a:buNone/>
            </a:pPr>
            <a:r>
              <a:rPr lang="en-US" smtClean="0">
                <a:solidFill>
                  <a:srgbClr val="FFFFFF"/>
                </a:solidFill>
                <a:latin typeface="Roboto" charset="0"/>
                <a:cs typeface="Arial" charset="0"/>
                <a:sym typeface="Roboto" charset="0"/>
              </a:rPr>
              <a:t>Writing Unit: Test Review</a:t>
            </a:r>
          </a:p>
        </p:txBody>
      </p:sp>
      <p:sp>
        <p:nvSpPr>
          <p:cNvPr id="14338" name="Shape 68"/>
          <p:cNvSpPr txBox="1">
            <a:spLocks noGrp="1"/>
          </p:cNvSpPr>
          <p:nvPr>
            <p:ph type="subTitle" idx="1"/>
          </p:nvPr>
        </p:nvSpPr>
        <p:spPr>
          <a:xfrm>
            <a:off x="390525" y="2789238"/>
            <a:ext cx="8221663" cy="433387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Roboto" charset="0"/>
              <a:buNone/>
            </a:pPr>
            <a:r>
              <a:rPr lang="en-US" sz="1800" smtClean="0">
                <a:solidFill>
                  <a:srgbClr val="FFFFFF"/>
                </a:solidFill>
                <a:latin typeface="Roboto" charset="0"/>
                <a:cs typeface="Arial" charset="0"/>
                <a:sym typeface="Roboto" charset="0"/>
              </a:rPr>
              <a:t>Test: Monday October 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hape 73"/>
          <p:cNvSpPr txBox="1">
            <a:spLocks noGrp="1"/>
          </p:cNvSpPr>
          <p:nvPr>
            <p:ph type="title"/>
          </p:nvPr>
        </p:nvSpPr>
        <p:spPr>
          <a:xfrm>
            <a:off x="471488" y="738188"/>
            <a:ext cx="8223250" cy="7683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  <a:buFont typeface="Roboto" charset="0"/>
              <a:buNone/>
            </a:pPr>
            <a:r>
              <a:rPr lang="en-US" sz="3200" smtClean="0">
                <a:solidFill>
                  <a:srgbClr val="FFFFFF"/>
                </a:solidFill>
                <a:latin typeface="Roboto" charset="0"/>
                <a:cs typeface="Arial" charset="0"/>
                <a:sym typeface="Roboto" charset="0"/>
              </a:rPr>
              <a:t>Paragraph Writing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71488" y="1919288"/>
            <a:ext cx="8223250" cy="2709862"/>
          </a:xfrm>
        </p:spPr>
        <p:txBody>
          <a:bodyPr>
            <a:noAutofit/>
          </a:bodyPr>
          <a:lstStyle/>
          <a:p>
            <a:pPr marL="457200" indent="-22860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buChar char="-"/>
              <a:defRPr/>
            </a:pPr>
            <a:r>
              <a:rPr lang="en"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The 5 parts of a paragraph</a:t>
            </a:r>
          </a:p>
          <a:p>
            <a:pPr marL="457200" indent="-22860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buChar char="-"/>
              <a:defRPr/>
            </a:pPr>
            <a:r>
              <a:rPr lang="en"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Idea, topic sentence, 3 details, closing sentence, ISP</a:t>
            </a:r>
          </a:p>
          <a:p>
            <a:pPr marL="457200" indent="-22860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buChar char="-"/>
              <a:defRPr/>
            </a:pPr>
            <a:r>
              <a:rPr lang="en"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Today: Choose a topic and do a prewrite. </a:t>
            </a:r>
          </a:p>
          <a:p>
            <a:pPr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buNone/>
              <a:defRPr/>
            </a:pPr>
            <a:endParaRPr sz="18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79"/>
          <p:cNvSpPr txBox="1">
            <a:spLocks noGrp="1"/>
          </p:cNvSpPr>
          <p:nvPr>
            <p:ph type="title"/>
          </p:nvPr>
        </p:nvSpPr>
        <p:spPr>
          <a:xfrm>
            <a:off x="471488" y="738188"/>
            <a:ext cx="8223250" cy="7683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  <a:buFont typeface="Roboto" charset="0"/>
              <a:buNone/>
            </a:pPr>
            <a:r>
              <a:rPr lang="en-US" sz="3200" smtClean="0">
                <a:solidFill>
                  <a:srgbClr val="FFFFFF"/>
                </a:solidFill>
                <a:latin typeface="Roboto" charset="0"/>
                <a:cs typeface="Arial" charset="0"/>
                <a:sym typeface="Roboto" charset="0"/>
              </a:rPr>
              <a:t>Indenting</a:t>
            </a:r>
          </a:p>
        </p:txBody>
      </p:sp>
      <p:sp>
        <p:nvSpPr>
          <p:cNvPr id="18434" name="Shape 80"/>
          <p:cNvSpPr txBox="1">
            <a:spLocks noGrp="1"/>
          </p:cNvSpPr>
          <p:nvPr>
            <p:ph type="body" idx="1"/>
          </p:nvPr>
        </p:nvSpPr>
        <p:spPr>
          <a:xfrm>
            <a:off x="471488" y="1858963"/>
            <a:ext cx="4029075" cy="2770187"/>
          </a:xfrm>
        </p:spPr>
        <p:txBody>
          <a:bodyPr/>
          <a:lstStyle/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737373"/>
              </a:buClr>
              <a:buFont typeface="Roboto" charset="0"/>
              <a:buChar char="-"/>
            </a:pPr>
            <a:r>
              <a:rPr lang="en-US" sz="1800" smtClean="0">
                <a:solidFill>
                  <a:srgbClr val="737373"/>
                </a:solidFill>
                <a:latin typeface="Roboto" charset="0"/>
                <a:cs typeface="Arial" charset="0"/>
                <a:sym typeface="Roboto" charset="0"/>
              </a:rPr>
              <a:t>Where is the indent?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737373"/>
              </a:buClr>
              <a:buFont typeface="Roboto" charset="0"/>
              <a:buChar char="-"/>
            </a:pPr>
            <a:r>
              <a:rPr lang="en-US" sz="1800" smtClean="0">
                <a:solidFill>
                  <a:srgbClr val="737373"/>
                </a:solidFill>
                <a:latin typeface="Roboto" charset="0"/>
                <a:cs typeface="Arial" charset="0"/>
                <a:sym typeface="Roboto" charset="0"/>
              </a:rPr>
              <a:t>2 finger spaces.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737373"/>
              </a:buClr>
              <a:buFont typeface="Roboto" charset="0"/>
              <a:buChar char="-"/>
            </a:pPr>
            <a:r>
              <a:rPr lang="en-US" sz="1800" smtClean="0">
                <a:solidFill>
                  <a:srgbClr val="737373"/>
                </a:solidFill>
                <a:latin typeface="Roboto" charset="0"/>
                <a:cs typeface="Arial" charset="0"/>
                <a:sym typeface="Roboto" charset="0"/>
              </a:rPr>
              <a:t>Start at the red line,</a:t>
            </a:r>
          </a:p>
        </p:txBody>
      </p:sp>
      <p:pic>
        <p:nvPicPr>
          <p:cNvPr id="18435" name="Shape 81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57775" y="473075"/>
            <a:ext cx="3533775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hape 86"/>
          <p:cNvSpPr txBox="1">
            <a:spLocks noGrp="1"/>
          </p:cNvSpPr>
          <p:nvPr>
            <p:ph type="title"/>
          </p:nvPr>
        </p:nvSpPr>
        <p:spPr>
          <a:xfrm>
            <a:off x="471488" y="738188"/>
            <a:ext cx="8223250" cy="7683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  <a:buFont typeface="Roboto" charset="0"/>
              <a:buNone/>
            </a:pPr>
            <a:r>
              <a:rPr lang="en-US" sz="3200" smtClean="0">
                <a:solidFill>
                  <a:srgbClr val="FFFFFF"/>
                </a:solidFill>
                <a:latin typeface="Roboto" charset="0"/>
                <a:cs typeface="Arial" charset="0"/>
                <a:sym typeface="Roboto" charset="0"/>
              </a:rPr>
              <a:t>Sentence Correction</a:t>
            </a:r>
          </a:p>
        </p:txBody>
      </p:sp>
      <p:sp>
        <p:nvSpPr>
          <p:cNvPr id="20482" name="Shape 87"/>
          <p:cNvSpPr txBox="1">
            <a:spLocks noGrp="1"/>
          </p:cNvSpPr>
          <p:nvPr>
            <p:ph type="body" idx="1"/>
          </p:nvPr>
        </p:nvSpPr>
        <p:spPr>
          <a:xfrm>
            <a:off x="471488" y="1919288"/>
            <a:ext cx="8223250" cy="2709862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737373"/>
              </a:buClr>
              <a:buFont typeface="Roboto" charset="0"/>
              <a:buNone/>
            </a:pPr>
            <a:r>
              <a:rPr lang="en-US" sz="1800" smtClean="0">
                <a:solidFill>
                  <a:srgbClr val="737373"/>
                </a:solidFill>
                <a:latin typeface="Roboto" charset="0"/>
                <a:cs typeface="Arial" charset="0"/>
                <a:sym typeface="Roboto" charset="0"/>
              </a:rPr>
              <a:t>Circle the what’s wrong and fix it.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737373"/>
              </a:buClr>
              <a:buFont typeface="Roboto" charset="0"/>
              <a:buNone/>
            </a:pPr>
            <a:endParaRPr lang="en-CA" sz="1800" smtClean="0">
              <a:solidFill>
                <a:srgbClr val="737373"/>
              </a:solidFill>
              <a:latin typeface="Roboto" charset="0"/>
              <a:cs typeface="Arial" charset="0"/>
              <a:sym typeface="Roboto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737373"/>
              </a:buClr>
              <a:buFont typeface="Roboto" charset="0"/>
              <a:buNone/>
            </a:pPr>
            <a:r>
              <a:rPr lang="en-US" sz="1800" smtClean="0">
                <a:solidFill>
                  <a:srgbClr val="737373"/>
                </a:solidFill>
                <a:latin typeface="Roboto" charset="0"/>
                <a:cs typeface="Arial" charset="0"/>
                <a:sym typeface="Roboto" charset="0"/>
              </a:rPr>
              <a:t>We are gonna do awesome on this tes!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737373"/>
              </a:buClr>
              <a:buFont typeface="Roboto" charset="0"/>
              <a:buNone/>
            </a:pPr>
            <a:r>
              <a:rPr lang="en-US" sz="1800" smtClean="0">
                <a:solidFill>
                  <a:srgbClr val="737373"/>
                </a:solidFill>
                <a:latin typeface="Roboto" charset="0"/>
                <a:cs typeface="Arial" charset="0"/>
                <a:sym typeface="Roboto" charset="0"/>
              </a:rPr>
              <a:t>___going to____test________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hape 92"/>
          <p:cNvSpPr txBox="1">
            <a:spLocks noGrp="1"/>
          </p:cNvSpPr>
          <p:nvPr>
            <p:ph type="title"/>
          </p:nvPr>
        </p:nvSpPr>
        <p:spPr>
          <a:xfrm>
            <a:off x="471488" y="738188"/>
            <a:ext cx="8223250" cy="7683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  <a:buFont typeface="Roboto" charset="0"/>
              <a:buNone/>
            </a:pPr>
            <a:r>
              <a:rPr lang="en-US" sz="3200" smtClean="0">
                <a:solidFill>
                  <a:srgbClr val="FFFFFF"/>
                </a:solidFill>
                <a:latin typeface="Roboto" charset="0"/>
                <a:cs typeface="Arial" charset="0"/>
                <a:sym typeface="Roboto" charset="0"/>
              </a:rPr>
              <a:t>3 Hs: Definition</a:t>
            </a:r>
          </a:p>
        </p:txBody>
      </p:sp>
      <p:sp>
        <p:nvSpPr>
          <p:cNvPr id="22530" name="Shape 93"/>
          <p:cNvSpPr txBox="1">
            <a:spLocks noGrp="1"/>
          </p:cNvSpPr>
          <p:nvPr>
            <p:ph type="body" idx="1"/>
          </p:nvPr>
        </p:nvSpPr>
        <p:spPr>
          <a:xfrm>
            <a:off x="471488" y="1919288"/>
            <a:ext cx="8223250" cy="2709862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737373"/>
              </a:buClr>
              <a:buFont typeface="Roboto" charset="0"/>
              <a:buNone/>
            </a:pPr>
            <a:r>
              <a:rPr lang="en-US" sz="1800" smtClean="0">
                <a:solidFill>
                  <a:srgbClr val="737373"/>
                </a:solidFill>
                <a:latin typeface="Roboto" charset="0"/>
                <a:cs typeface="Arial" charset="0"/>
                <a:sym typeface="Roboto" charset="0"/>
              </a:rPr>
              <a:t>Homonyms: Same sound and spelling, different meaning.  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737373"/>
              </a:buClr>
              <a:buFont typeface="Roboto" charset="0"/>
              <a:buNone/>
            </a:pPr>
            <a:r>
              <a:rPr lang="en-US" sz="1800" smtClean="0">
                <a:solidFill>
                  <a:srgbClr val="737373"/>
                </a:solidFill>
                <a:latin typeface="Roboto" charset="0"/>
                <a:cs typeface="Arial" charset="0"/>
                <a:sym typeface="Roboto" charset="0"/>
              </a:rPr>
              <a:t>Homophones: Same sound, different spelling and meaning.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737373"/>
              </a:buClr>
              <a:buFont typeface="Roboto" charset="0"/>
              <a:buNone/>
            </a:pPr>
            <a:r>
              <a:rPr lang="en-US" sz="1800" smtClean="0">
                <a:solidFill>
                  <a:srgbClr val="737373"/>
                </a:solidFill>
                <a:latin typeface="Roboto" charset="0"/>
                <a:cs typeface="Arial" charset="0"/>
                <a:sym typeface="Roboto" charset="0"/>
              </a:rPr>
              <a:t>Homographs: Same spelling, different sound and meaning.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hape 98"/>
          <p:cNvSpPr txBox="1">
            <a:spLocks noGrp="1"/>
          </p:cNvSpPr>
          <p:nvPr>
            <p:ph type="title"/>
          </p:nvPr>
        </p:nvSpPr>
        <p:spPr>
          <a:xfrm>
            <a:off x="471488" y="738188"/>
            <a:ext cx="8223250" cy="7683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  <a:buFont typeface="Roboto" charset="0"/>
              <a:buNone/>
            </a:pPr>
            <a:r>
              <a:rPr lang="en-US" sz="3200" smtClean="0">
                <a:solidFill>
                  <a:srgbClr val="FFFFFF"/>
                </a:solidFill>
                <a:latin typeface="Roboto" charset="0"/>
                <a:cs typeface="Arial" charset="0"/>
                <a:sym typeface="Roboto" charset="0"/>
              </a:rPr>
              <a:t>Examples</a:t>
            </a:r>
          </a:p>
        </p:txBody>
      </p:sp>
      <p:sp>
        <p:nvSpPr>
          <p:cNvPr id="24578" name="Shape 99"/>
          <p:cNvSpPr txBox="1">
            <a:spLocks noGrp="1"/>
          </p:cNvSpPr>
          <p:nvPr>
            <p:ph type="body" idx="1"/>
          </p:nvPr>
        </p:nvSpPr>
        <p:spPr>
          <a:xfrm>
            <a:off x="471488" y="1919288"/>
            <a:ext cx="8223250" cy="2709862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737373"/>
              </a:buClr>
              <a:buFont typeface="Roboto" charset="0"/>
              <a:buNone/>
            </a:pPr>
            <a:r>
              <a:rPr lang="en-US" sz="1800" smtClean="0">
                <a:solidFill>
                  <a:srgbClr val="737373"/>
                </a:solidFill>
                <a:latin typeface="Roboto" charset="0"/>
                <a:cs typeface="Arial" charset="0"/>
                <a:sym typeface="Roboto" charset="0"/>
              </a:rPr>
              <a:t>Look in your notes and find 3 examples for EACH!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737373"/>
              </a:buClr>
              <a:buFont typeface="Roboto" charset="0"/>
              <a:buNone/>
            </a:pPr>
            <a:r>
              <a:rPr lang="en-US" sz="1800" smtClean="0">
                <a:solidFill>
                  <a:srgbClr val="737373"/>
                </a:solidFill>
                <a:latin typeface="Roboto" charset="0"/>
                <a:cs typeface="Arial" charset="0"/>
                <a:sym typeface="Roboto" charset="0"/>
              </a:rPr>
              <a:t>** There, their, they’re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737373"/>
              </a:buClr>
              <a:buFont typeface="Roboto" charset="0"/>
              <a:buNone/>
            </a:pPr>
            <a:r>
              <a:rPr lang="en-US" sz="1800" smtClean="0">
                <a:solidFill>
                  <a:srgbClr val="737373"/>
                </a:solidFill>
                <a:latin typeface="Roboto" charset="0"/>
                <a:cs typeface="Arial" charset="0"/>
                <a:sym typeface="Roboto" charset="0"/>
              </a:rPr>
              <a:t>** Your, you’re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737373"/>
              </a:buClr>
              <a:buFont typeface="Roboto" charset="0"/>
              <a:buNone/>
            </a:pPr>
            <a:endParaRPr lang="en-CA" sz="1800" smtClean="0">
              <a:solidFill>
                <a:srgbClr val="737373"/>
              </a:solidFill>
              <a:latin typeface="Roboto" charset="0"/>
              <a:cs typeface="Arial" charset="0"/>
              <a:sym typeface="Roboto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737373"/>
              </a:buClr>
              <a:buFont typeface="Roboto" charset="0"/>
              <a:buNone/>
            </a:pPr>
            <a:endParaRPr lang="en-CA" sz="1800" smtClean="0">
              <a:solidFill>
                <a:srgbClr val="737373"/>
              </a:solidFill>
              <a:latin typeface="Roboto" charset="0"/>
              <a:cs typeface="Arial" charset="0"/>
              <a:sym typeface="Roboto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hape 104"/>
          <p:cNvSpPr txBox="1">
            <a:spLocks noGrp="1"/>
          </p:cNvSpPr>
          <p:nvPr>
            <p:ph type="title"/>
          </p:nvPr>
        </p:nvSpPr>
        <p:spPr>
          <a:xfrm>
            <a:off x="471488" y="738188"/>
            <a:ext cx="8223250" cy="7683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  <a:buFont typeface="Roboto" charset="0"/>
              <a:buNone/>
            </a:pPr>
            <a:r>
              <a:rPr lang="en-US" sz="3200" smtClean="0">
                <a:solidFill>
                  <a:srgbClr val="FFFFFF"/>
                </a:solidFill>
                <a:latin typeface="Roboto" charset="0"/>
                <a:cs typeface="Arial" charset="0"/>
                <a:sym typeface="Roboto" charset="0"/>
              </a:rPr>
              <a:t>Practice!!!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71488" y="1919288"/>
            <a:ext cx="8223250" cy="2709862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buNone/>
              <a:defRPr/>
            </a:pPr>
            <a:r>
              <a:rPr lang="en"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Today:</a:t>
            </a:r>
          </a:p>
          <a:p>
            <a:pPr marL="457200" indent="-22860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buAutoNum type="arabicParenR"/>
              <a:defRPr/>
            </a:pPr>
            <a:r>
              <a:rPr lang="en"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Pre- write your paragraph</a:t>
            </a:r>
          </a:p>
          <a:p>
            <a:pPr marL="457200" indent="-22860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buAutoNum type="arabicParenR"/>
              <a:defRPr/>
            </a:pPr>
            <a:r>
              <a:rPr lang="en"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Practice your definitions</a:t>
            </a:r>
          </a:p>
          <a:p>
            <a:pPr marL="457200" indent="-22860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buAutoNum type="arabicParenR"/>
              <a:defRPr/>
            </a:pPr>
            <a:r>
              <a:rPr lang="en"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Find 3 examples for each H</a:t>
            </a:r>
          </a:p>
          <a:p>
            <a:pPr marL="457200" indent="-22860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buAutoNum type="arabicParenR"/>
              <a:defRPr/>
            </a:pPr>
            <a:r>
              <a:rPr lang="en"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Practice there, their, they’re and your, you’re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</Words>
  <PresentationFormat>On-screen Show (16:9)</PresentationFormat>
  <Paragraphs>29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12</vt:i4>
      </vt:variant>
      <vt:variant>
        <vt:lpstr>Slide Titles</vt:lpstr>
      </vt:variant>
      <vt:variant>
        <vt:i4>7</vt:i4>
      </vt:variant>
    </vt:vector>
  </HeadingPairs>
  <TitlesOfParts>
    <vt:vector size="21" baseType="lpstr">
      <vt:lpstr>Arial</vt:lpstr>
      <vt:lpstr>Roboto</vt:lpstr>
      <vt:lpstr>material</vt:lpstr>
      <vt:lpstr>material</vt:lpstr>
      <vt:lpstr>material</vt:lpstr>
      <vt:lpstr>material</vt:lpstr>
      <vt:lpstr>material</vt:lpstr>
      <vt:lpstr>material</vt:lpstr>
      <vt:lpstr>material</vt:lpstr>
      <vt:lpstr>material</vt:lpstr>
      <vt:lpstr>material</vt:lpstr>
      <vt:lpstr>material</vt:lpstr>
      <vt:lpstr>material</vt:lpstr>
      <vt:lpstr>material</vt:lpstr>
      <vt:lpstr>Writing Unit: Test Review</vt:lpstr>
      <vt:lpstr>Paragraph Writing</vt:lpstr>
      <vt:lpstr>Indenting</vt:lpstr>
      <vt:lpstr>Sentence Correction</vt:lpstr>
      <vt:lpstr>3 Hs: Definition</vt:lpstr>
      <vt:lpstr>Examples</vt:lpstr>
      <vt:lpstr>Practice!!!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Unit: Test Review</dc:title>
  <cp:lastModifiedBy>user</cp:lastModifiedBy>
  <cp:revision>1</cp:revision>
  <dcterms:modified xsi:type="dcterms:W3CDTF">2016-09-26T14:42:14Z</dcterms:modified>
</cp:coreProperties>
</file>