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Raleway"/>
      <p:regular r:id="rId13"/>
      <p:bold r:id="rId14"/>
      <p:italic r:id="rId15"/>
      <p:boldItalic r:id="rId16"/>
    </p:embeddedFont>
    <p:embeddedFont>
      <p:font typeface="Source Sans Pr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SourceSansPr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Raleway-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SourceSansPro-regular.fntdata"/><Relationship Id="rId16" Type="http://schemas.openxmlformats.org/officeDocument/2006/relationships/font" Target="fonts/Raleway-boldItalic.fntdata"/><Relationship Id="rId5" Type="http://schemas.openxmlformats.org/officeDocument/2006/relationships/slide" Target="slides/slide1.xml"/><Relationship Id="rId19" Type="http://schemas.openxmlformats.org/officeDocument/2006/relationships/font" Target="fonts/SourceSansPro-italic.fntdata"/><Relationship Id="rId6" Type="http://schemas.openxmlformats.org/officeDocument/2006/relationships/slide" Target="slides/slide2.xml"/><Relationship Id="rId18" Type="http://schemas.openxmlformats.org/officeDocument/2006/relationships/font" Target="fonts/SourceSansPr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485875" y="264475"/>
            <a:ext cx="8183700" cy="1473600"/>
          </a:xfrm>
          <a:prstGeom prst="rect">
            <a:avLst/>
          </a:prstGeom>
        </p:spPr>
        <p:txBody>
          <a:bodyPr anchorCtr="0" anchor="b"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2" name="Shape 12"/>
          <p:cNvSpPr txBox="1"/>
          <p:nvPr>
            <p:ph idx="1" type="subTitle"/>
          </p:nvPr>
        </p:nvSpPr>
        <p:spPr>
          <a:xfrm>
            <a:off x="485875" y="1738075"/>
            <a:ext cx="8183700" cy="861000"/>
          </a:xfrm>
          <a:prstGeom prst="rect">
            <a:avLst/>
          </a:prstGeom>
        </p:spPr>
        <p:txBody>
          <a:bodyPr anchorCtr="0" anchor="t" bIns="91425" lIns="91425" rIns="91425" tIns="91425"/>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49" name="Shape 49"/>
          <p:cNvSpPr txBox="1"/>
          <p:nvPr>
            <p:ph type="title"/>
          </p:nvPr>
        </p:nvSpPr>
        <p:spPr>
          <a:xfrm>
            <a:off x="311700" y="743000"/>
            <a:ext cx="8520600" cy="2006400"/>
          </a:xfrm>
          <a:prstGeom prst="rect">
            <a:avLst/>
          </a:prstGeom>
        </p:spPr>
        <p:txBody>
          <a:bodyPr anchorCtr="0" anchor="b" bIns="91425" lIns="91425" rIns="91425" tIns="91425"/>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p:txBody>
      </p:sp>
      <p:sp>
        <p:nvSpPr>
          <p:cNvPr id="50" name="Shape 50"/>
          <p:cNvSpPr txBox="1"/>
          <p:nvPr>
            <p:ph idx="1" type="body"/>
          </p:nvPr>
        </p:nvSpPr>
        <p:spPr>
          <a:xfrm>
            <a:off x="311700" y="2845181"/>
            <a:ext cx="8520600" cy="13008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51" name="Shape 5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4"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6" name="Shape 16"/>
          <p:cNvSpPr txBox="1"/>
          <p:nvPr>
            <p:ph type="title"/>
          </p:nvPr>
        </p:nvSpPr>
        <p:spPr>
          <a:xfrm>
            <a:off x="485875" y="1714500"/>
            <a:ext cx="8183700" cy="785700"/>
          </a:xfrm>
          <a:prstGeom prst="rect">
            <a:avLst/>
          </a:prstGeom>
        </p:spPr>
        <p:txBody>
          <a:bodyPr anchorCtr="0" anchor="b" bIns="91425" lIns="91425" rIns="91425" tIns="91425"/>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p:txBody>
      </p:sp>
      <p:sp>
        <p:nvSpPr>
          <p:cNvPr id="17" name="Shape 1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 type="body"/>
          </p:nvPr>
        </p:nvSpPr>
        <p:spPr>
          <a:xfrm>
            <a:off x="311700" y="1152475"/>
            <a:ext cx="8520600" cy="3416400"/>
          </a:xfrm>
          <a:prstGeom prst="rect">
            <a:avLst/>
          </a:prstGeom>
          <a:solidFill>
            <a:srgbClr val="000000"/>
          </a:solidFill>
          <a:ln cap="flat" cmpd="sng" w="9525">
            <a:solidFill>
              <a:srgbClr val="FF0000"/>
            </a:solidFill>
            <a:prstDash val="solid"/>
            <a:round/>
            <a:headEnd len="med" w="med" type="none"/>
            <a:tailEnd len="med" w="med" type="none"/>
          </a:ln>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21" name="Shape 2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9" name="Shape 29"/>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2" name="Shape 32"/>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3" name="Shape 3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6" name="Shape 3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0" name="Shape 40"/>
          <p:cNvSpPr txBox="1"/>
          <p:nvPr>
            <p:ph type="title"/>
          </p:nvPr>
        </p:nvSpPr>
        <p:spPr>
          <a:xfrm>
            <a:off x="265500" y="1181700"/>
            <a:ext cx="4045200" cy="15336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1" name="Shape 41"/>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3" name="Shape 4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6" name="Shape 4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23400"/>
          </a:xfrm>
          <a:prstGeom prst="rect">
            <a:avLst/>
          </a:prstGeom>
          <a:noFill/>
          <a:ln>
            <a:noFill/>
          </a:ln>
        </p:spPr>
        <p:txBody>
          <a:bodyPr anchorCtr="0" anchor="t" bIns="91425" lIns="91425" rIns="91425" tIns="91425"/>
          <a:lstStyle>
            <a:lvl1pPr lvl="0">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lvl="1">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lvl="2">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lvl="3">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lvl="4">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lvl="5">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lvl="6">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lvl="7">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lvl="8">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ocs.google.com/document/d/1JzbTHgj22knEl-0N6Xdub4p4sR7GKSfje3REdTvjgCo/edit" TargetMode="External"/><Relationship Id="rId4"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485875" y="264475"/>
            <a:ext cx="8183700" cy="1473600"/>
          </a:xfrm>
          <a:prstGeom prst="rect">
            <a:avLst/>
          </a:prstGeom>
        </p:spPr>
        <p:txBody>
          <a:bodyPr anchorCtr="0" anchor="b" bIns="91425" lIns="91425" rIns="91425" tIns="91425">
            <a:noAutofit/>
          </a:bodyPr>
          <a:lstStyle/>
          <a:p>
            <a:pPr lvl="0">
              <a:spcBef>
                <a:spcPts val="0"/>
              </a:spcBef>
              <a:buNone/>
            </a:pPr>
            <a:r>
              <a:rPr lang="en"/>
              <a:t>Opinion Letter</a:t>
            </a:r>
          </a:p>
        </p:txBody>
      </p:sp>
      <p:sp>
        <p:nvSpPr>
          <p:cNvPr id="59" name="Shape 59"/>
          <p:cNvSpPr txBox="1"/>
          <p:nvPr>
            <p:ph idx="1" type="subTitle"/>
          </p:nvPr>
        </p:nvSpPr>
        <p:spPr>
          <a:xfrm>
            <a:off x="485875" y="1738075"/>
            <a:ext cx="8183700" cy="861000"/>
          </a:xfrm>
          <a:prstGeom prst="rect">
            <a:avLst/>
          </a:prstGeom>
        </p:spPr>
        <p:txBody>
          <a:bodyPr anchorCtr="0" anchor="t" bIns="91425" lIns="91425" rIns="91425" tIns="91425">
            <a:noAutofit/>
          </a:bodyPr>
          <a:lstStyle/>
          <a:p>
            <a:pPr lvl="0">
              <a:spcBef>
                <a:spcPts val="0"/>
              </a:spcBef>
              <a:buNone/>
            </a:pPr>
            <a:r>
              <a:rPr lang="en"/>
              <a:t>Formal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The Format</a:t>
            </a:r>
          </a:p>
        </p:txBody>
      </p:sp>
      <p:sp>
        <p:nvSpPr>
          <p:cNvPr id="65" name="Shape 6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66" name="Shape 66"/>
          <p:cNvPicPr preferRelativeResize="0"/>
          <p:nvPr/>
        </p:nvPicPr>
        <p:blipFill>
          <a:blip r:embed="rId3">
            <a:alphaModFix/>
          </a:blip>
          <a:stretch>
            <a:fillRect/>
          </a:stretch>
        </p:blipFill>
        <p:spPr>
          <a:xfrm>
            <a:off x="2048061" y="1152474"/>
            <a:ext cx="4891011" cy="3663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Introduction</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Paragraph 1</a:t>
            </a:r>
          </a:p>
          <a:p>
            <a:pPr indent="-228600" lvl="0" marL="457200" rtl="0">
              <a:spcBef>
                <a:spcPts val="0"/>
              </a:spcBef>
            </a:pPr>
            <a:r>
              <a:rPr lang="en"/>
              <a:t>Thesis: I think...because</a:t>
            </a:r>
          </a:p>
          <a:p>
            <a:pPr indent="-228600" lvl="0" marL="457200" rtl="0">
              <a:spcBef>
                <a:spcPts val="0"/>
              </a:spcBef>
            </a:pPr>
            <a:r>
              <a:rPr lang="en"/>
              <a:t>Briefly introduce the 3 points you will make.</a:t>
            </a:r>
          </a:p>
          <a:p>
            <a:pPr lvl="0" rtl="0">
              <a:spcBef>
                <a:spcPts val="0"/>
              </a:spcBef>
              <a:buNone/>
            </a:pPr>
            <a:r>
              <a:rPr lang="en"/>
              <a:t>Example:</a:t>
            </a:r>
          </a:p>
          <a:p>
            <a:pPr indent="457200" lvl="0" rtl="0">
              <a:spcBef>
                <a:spcPts val="0"/>
              </a:spcBef>
              <a:buNone/>
            </a:pPr>
            <a:r>
              <a:rPr lang="en"/>
              <a:t>I think teens are addicted to cell phones because they are always on them. Statistics show there are more accidents related to cell phone use and driving than ever before. Accidents are also happening on the street as teens are walking into traffic and into Halifax Harbour while looking at their phones. </a:t>
            </a:r>
          </a:p>
        </p:txBody>
      </p:sp>
      <p:pic>
        <p:nvPicPr>
          <p:cNvPr id="73" name="Shape 73"/>
          <p:cNvPicPr preferRelativeResize="0"/>
          <p:nvPr/>
        </p:nvPicPr>
        <p:blipFill>
          <a:blip r:embed="rId3">
            <a:alphaModFix/>
          </a:blip>
          <a:stretch>
            <a:fillRect/>
          </a:stretch>
        </p:blipFill>
        <p:spPr>
          <a:xfrm>
            <a:off x="5493474" y="183537"/>
            <a:ext cx="3412675" cy="1146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Detail 1</a:t>
            </a:r>
          </a:p>
        </p:txBody>
      </p:sp>
      <p:sp>
        <p:nvSpPr>
          <p:cNvPr id="79" name="Shape 79"/>
          <p:cNvSpPr txBox="1"/>
          <p:nvPr>
            <p:ph idx="1" type="body"/>
          </p:nvPr>
        </p:nvSpPr>
        <p:spPr>
          <a:xfrm>
            <a:off x="193900" y="1194900"/>
            <a:ext cx="8520600" cy="4001700"/>
          </a:xfrm>
          <a:prstGeom prst="rect">
            <a:avLst/>
          </a:prstGeom>
        </p:spPr>
        <p:txBody>
          <a:bodyPr anchorCtr="0" anchor="t" bIns="91425" lIns="91425" rIns="91425" tIns="91425">
            <a:noAutofit/>
          </a:bodyPr>
          <a:lstStyle/>
          <a:p>
            <a:pPr lvl="0">
              <a:spcBef>
                <a:spcPts val="0"/>
              </a:spcBef>
              <a:buNone/>
            </a:pPr>
            <a:r>
              <a:rPr lang="en"/>
              <a:t>Paragraph 2</a:t>
            </a:r>
          </a:p>
          <a:p>
            <a:pPr indent="-228600" lvl="0" marL="457200" rtl="0">
              <a:spcBef>
                <a:spcPts val="0"/>
              </a:spcBef>
              <a:buChar char="-"/>
            </a:pPr>
            <a:r>
              <a:rPr lang="en"/>
              <a:t>The first detail of your introduction.</a:t>
            </a:r>
          </a:p>
          <a:p>
            <a:pPr indent="-228600" lvl="0" marL="457200" rtl="0">
              <a:spcBef>
                <a:spcPts val="0"/>
              </a:spcBef>
              <a:buChar char="-"/>
            </a:pPr>
            <a:r>
              <a:rPr lang="en"/>
              <a:t>Discuss it in more depth.</a:t>
            </a:r>
          </a:p>
          <a:p>
            <a:pPr lvl="0" rtl="0">
              <a:spcBef>
                <a:spcPts val="0"/>
              </a:spcBef>
              <a:buNone/>
            </a:pPr>
            <a:r>
              <a:rPr lang="en"/>
              <a:t>Example:</a:t>
            </a:r>
          </a:p>
          <a:p>
            <a:pPr lvl="0" rtl="0">
              <a:spcBef>
                <a:spcPts val="0"/>
              </a:spcBef>
              <a:buNone/>
            </a:pPr>
            <a:r>
              <a:rPr lang="en"/>
              <a:t>	Teens are always on their phones. They use them constantly in class and stay up to late hours of the night watching videos and posting on social media. Teens never go anywhere without their phones and even experience phantom vibrations (itches on the body mistaken for a phone vibration). Teens today even sleep with their phones as they use them for alarm clocks. The phone is the first and last thing they see before bed and after waking up!</a:t>
            </a:r>
          </a:p>
          <a:p>
            <a:pPr lvl="0">
              <a:spcBef>
                <a:spcPts val="0"/>
              </a:spcBef>
              <a:buNone/>
            </a:pPr>
            <a:r>
              <a:t/>
            </a:r>
            <a:endParaRPr/>
          </a:p>
        </p:txBody>
      </p:sp>
      <p:pic>
        <p:nvPicPr>
          <p:cNvPr id="80" name="Shape 80"/>
          <p:cNvPicPr preferRelativeResize="0"/>
          <p:nvPr/>
        </p:nvPicPr>
        <p:blipFill>
          <a:blip r:embed="rId3">
            <a:alphaModFix/>
          </a:blip>
          <a:stretch>
            <a:fillRect/>
          </a:stretch>
        </p:blipFill>
        <p:spPr>
          <a:xfrm>
            <a:off x="6722446" y="154375"/>
            <a:ext cx="1992053" cy="11155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Detail 2</a:t>
            </a:r>
          </a:p>
        </p:txBody>
      </p:sp>
      <p:sp>
        <p:nvSpPr>
          <p:cNvPr id="86" name="Shape 86"/>
          <p:cNvSpPr txBox="1"/>
          <p:nvPr>
            <p:ph idx="1" type="body"/>
          </p:nvPr>
        </p:nvSpPr>
        <p:spPr>
          <a:xfrm>
            <a:off x="311700" y="1152475"/>
            <a:ext cx="8520600" cy="3789600"/>
          </a:xfrm>
          <a:prstGeom prst="rect">
            <a:avLst/>
          </a:prstGeom>
        </p:spPr>
        <p:txBody>
          <a:bodyPr anchorCtr="0" anchor="t" bIns="91425" lIns="91425" rIns="91425" tIns="91425">
            <a:noAutofit/>
          </a:bodyPr>
          <a:lstStyle/>
          <a:p>
            <a:pPr lvl="0">
              <a:spcBef>
                <a:spcPts val="0"/>
              </a:spcBef>
              <a:buNone/>
            </a:pPr>
            <a:r>
              <a:rPr lang="en"/>
              <a:t>Paragraph 3</a:t>
            </a:r>
          </a:p>
          <a:p>
            <a:pPr indent="-228600" lvl="0" marL="457200" rtl="0">
              <a:spcBef>
                <a:spcPts val="0"/>
              </a:spcBef>
              <a:buChar char="-"/>
            </a:pPr>
            <a:r>
              <a:rPr lang="en"/>
              <a:t>The 2nd detail in the introduction.</a:t>
            </a:r>
          </a:p>
          <a:p>
            <a:pPr indent="-228600" lvl="0" marL="457200" rtl="0">
              <a:spcBef>
                <a:spcPts val="0"/>
              </a:spcBef>
              <a:buChar char="-"/>
            </a:pPr>
            <a:r>
              <a:rPr lang="en"/>
              <a:t>Discuss in depth.</a:t>
            </a:r>
          </a:p>
          <a:p>
            <a:pPr lvl="0">
              <a:spcBef>
                <a:spcPts val="0"/>
              </a:spcBef>
              <a:buNone/>
            </a:pPr>
            <a:r>
              <a:rPr lang="en"/>
              <a:t>Example:</a:t>
            </a:r>
          </a:p>
          <a:p>
            <a:pPr lvl="0" rtl="0">
              <a:spcBef>
                <a:spcPts val="0"/>
              </a:spcBef>
              <a:buNone/>
            </a:pPr>
            <a:r>
              <a:rPr lang="en"/>
              <a:t>	Teens are involved in cell phone related accidents every day. Accidents involving vehicles are the most dangerous. Teens are texting and posting on social media when they are driving. This is very dangerous and can result in physical harm, disfigurement or even death. </a:t>
            </a:r>
          </a:p>
          <a:p>
            <a:pPr lvl="0">
              <a:spcBef>
                <a:spcPts val="0"/>
              </a:spcBef>
              <a:buNone/>
            </a:pPr>
            <a:r>
              <a:t/>
            </a:r>
            <a:endParaRPr/>
          </a:p>
        </p:txBody>
      </p:sp>
      <p:pic>
        <p:nvPicPr>
          <p:cNvPr id="87" name="Shape 87"/>
          <p:cNvPicPr preferRelativeResize="0"/>
          <p:nvPr/>
        </p:nvPicPr>
        <p:blipFill>
          <a:blip r:embed="rId3">
            <a:alphaModFix/>
          </a:blip>
          <a:stretch>
            <a:fillRect/>
          </a:stretch>
        </p:blipFill>
        <p:spPr>
          <a:xfrm>
            <a:off x="6872125" y="93520"/>
            <a:ext cx="1728049" cy="1145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Detail 3</a:t>
            </a:r>
          </a:p>
        </p:txBody>
      </p:sp>
      <p:sp>
        <p:nvSpPr>
          <p:cNvPr id="93" name="Shape 93"/>
          <p:cNvSpPr txBox="1"/>
          <p:nvPr>
            <p:ph idx="1" type="body"/>
          </p:nvPr>
        </p:nvSpPr>
        <p:spPr>
          <a:xfrm>
            <a:off x="311700" y="1152475"/>
            <a:ext cx="8520600" cy="3778800"/>
          </a:xfrm>
          <a:prstGeom prst="rect">
            <a:avLst/>
          </a:prstGeom>
        </p:spPr>
        <p:txBody>
          <a:bodyPr anchorCtr="0" anchor="t" bIns="91425" lIns="91425" rIns="91425" tIns="91425">
            <a:noAutofit/>
          </a:bodyPr>
          <a:lstStyle/>
          <a:p>
            <a:pPr lvl="0" rtl="0">
              <a:spcBef>
                <a:spcPts val="0"/>
              </a:spcBef>
              <a:buNone/>
            </a:pPr>
            <a:r>
              <a:rPr lang="en"/>
              <a:t>Paragraph 4</a:t>
            </a:r>
          </a:p>
          <a:p>
            <a:pPr indent="-228600" lvl="0" marL="457200" rtl="0">
              <a:spcBef>
                <a:spcPts val="0"/>
              </a:spcBef>
              <a:buChar char="-"/>
            </a:pPr>
            <a:r>
              <a:rPr lang="en"/>
              <a:t>The 3rd detail in your introduction.</a:t>
            </a:r>
          </a:p>
          <a:p>
            <a:pPr indent="-228600" lvl="0" marL="457200" rtl="0">
              <a:spcBef>
                <a:spcPts val="0"/>
              </a:spcBef>
              <a:buChar char="-"/>
            </a:pPr>
            <a:r>
              <a:rPr lang="en"/>
              <a:t>Discuss it more in depth.</a:t>
            </a:r>
          </a:p>
          <a:p>
            <a:pPr lvl="0">
              <a:spcBef>
                <a:spcPts val="0"/>
              </a:spcBef>
              <a:buNone/>
            </a:pPr>
            <a:r>
              <a:rPr lang="en"/>
              <a:t>Example:</a:t>
            </a:r>
          </a:p>
          <a:p>
            <a:pPr indent="387350" lvl="0" rtl="0">
              <a:spcBef>
                <a:spcPts val="0"/>
              </a:spcBef>
              <a:buClr>
                <a:schemeClr val="dk2"/>
              </a:buClr>
              <a:buSzPct val="61111"/>
              <a:buFont typeface="Arial"/>
              <a:buNone/>
            </a:pPr>
            <a:r>
              <a:rPr lang="en"/>
              <a:t>Teens are involved in cell phone related accidents every day. These accidents range from vehicular damage, even death to  walking into man made objects. Pokemon Go has led teens to walk off cliffs, into traffic and into Halifax Harbour. Teens are so focused on their phones they forget to watch where they are going. This can have disastrous effects on the well being of teens. </a:t>
            </a:r>
          </a:p>
          <a:p>
            <a:pPr lvl="0" rtl="0">
              <a:spcBef>
                <a:spcPts val="0"/>
              </a:spcBef>
              <a:buClr>
                <a:srgbClr val="000000"/>
              </a:buClr>
              <a:buSzPct val="61111"/>
              <a:buFont typeface="Arial"/>
              <a:buNone/>
            </a:pPr>
            <a:r>
              <a:t/>
            </a:r>
            <a:endParaRPr/>
          </a:p>
        </p:txBody>
      </p:sp>
      <p:pic>
        <p:nvPicPr>
          <p:cNvPr id="94" name="Shape 94"/>
          <p:cNvPicPr preferRelativeResize="0"/>
          <p:nvPr/>
        </p:nvPicPr>
        <p:blipFill>
          <a:blip r:embed="rId3">
            <a:alphaModFix/>
          </a:blip>
          <a:stretch>
            <a:fillRect/>
          </a:stretch>
        </p:blipFill>
        <p:spPr>
          <a:xfrm>
            <a:off x="7403375" y="56650"/>
            <a:ext cx="1295199" cy="1767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Conclusion</a:t>
            </a:r>
          </a:p>
        </p:txBody>
      </p:sp>
      <p:sp>
        <p:nvSpPr>
          <p:cNvPr id="100" name="Shape 100"/>
          <p:cNvSpPr txBox="1"/>
          <p:nvPr>
            <p:ph idx="1" type="body"/>
          </p:nvPr>
        </p:nvSpPr>
        <p:spPr>
          <a:xfrm>
            <a:off x="311700" y="1152475"/>
            <a:ext cx="8520600" cy="3831900"/>
          </a:xfrm>
          <a:prstGeom prst="rect">
            <a:avLst/>
          </a:prstGeom>
        </p:spPr>
        <p:txBody>
          <a:bodyPr anchorCtr="0" anchor="t" bIns="91425" lIns="91425" rIns="91425" tIns="91425">
            <a:noAutofit/>
          </a:bodyPr>
          <a:lstStyle/>
          <a:p>
            <a:pPr lvl="0">
              <a:spcBef>
                <a:spcPts val="0"/>
              </a:spcBef>
              <a:buNone/>
            </a:pPr>
            <a:r>
              <a:rPr lang="en"/>
              <a:t>Paragraph 5</a:t>
            </a:r>
          </a:p>
          <a:p>
            <a:pPr indent="-228600" lvl="0" marL="457200" rtl="0">
              <a:spcBef>
                <a:spcPts val="0"/>
              </a:spcBef>
              <a:buChar char="-"/>
            </a:pPr>
            <a:r>
              <a:rPr lang="en"/>
              <a:t>Restate your thesis and supporting details.</a:t>
            </a:r>
          </a:p>
          <a:p>
            <a:pPr indent="-228600" lvl="0" marL="457200" rtl="0">
              <a:spcBef>
                <a:spcPts val="0"/>
              </a:spcBef>
              <a:buChar char="-"/>
            </a:pPr>
            <a:r>
              <a:rPr lang="en"/>
              <a:t>Brief.</a:t>
            </a:r>
          </a:p>
          <a:p>
            <a:pPr indent="-228600" lvl="0" marL="457200" rtl="0">
              <a:spcBef>
                <a:spcPts val="0"/>
              </a:spcBef>
              <a:buChar char="-"/>
            </a:pPr>
            <a:r>
              <a:rPr lang="en"/>
              <a:t>A suggestion for improvement or changing the problem. </a:t>
            </a:r>
          </a:p>
          <a:p>
            <a:pPr lvl="0" rtl="0">
              <a:spcBef>
                <a:spcPts val="0"/>
              </a:spcBef>
              <a:buNone/>
            </a:pPr>
            <a:r>
              <a:rPr lang="en"/>
              <a:t>Example:</a:t>
            </a:r>
          </a:p>
          <a:p>
            <a:pPr lvl="0">
              <a:spcBef>
                <a:spcPts val="0"/>
              </a:spcBef>
              <a:buNone/>
            </a:pPr>
            <a:r>
              <a:rPr lang="en"/>
              <a:t>	It is clear that some teens are addicted to their phones. You never see a teen without their phone in hand and it can become very dangerous when they stop paying attention to their surroundings when walking or driving. Teens can stay safe by paying attention to the world around them.</a:t>
            </a:r>
          </a:p>
        </p:txBody>
      </p:sp>
      <p:pic>
        <p:nvPicPr>
          <p:cNvPr id="101" name="Shape 101"/>
          <p:cNvPicPr preferRelativeResize="0"/>
          <p:nvPr/>
        </p:nvPicPr>
        <p:blipFill>
          <a:blip r:embed="rId3">
            <a:alphaModFix/>
          </a:blip>
          <a:stretch>
            <a:fillRect/>
          </a:stretch>
        </p:blipFill>
        <p:spPr>
          <a:xfrm>
            <a:off x="6002500" y="321625"/>
            <a:ext cx="2696075" cy="7467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Project: Opinion Letter</a:t>
            </a: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https://docs.google.com/document/d/1JzbTHgj22knEl-0N6Xdub4p4sR7GKSfje3REdTvjgCo/edit</a:t>
            </a:r>
          </a:p>
          <a:p>
            <a:pPr lvl="0">
              <a:spcBef>
                <a:spcPts val="0"/>
              </a:spcBef>
              <a:buNone/>
            </a:pPr>
            <a:r>
              <a:t/>
            </a:r>
            <a:endParaRPr/>
          </a:p>
        </p:txBody>
      </p:sp>
      <p:pic>
        <p:nvPicPr>
          <p:cNvPr id="108" name="Shape 108"/>
          <p:cNvPicPr preferRelativeResize="0"/>
          <p:nvPr/>
        </p:nvPicPr>
        <p:blipFill>
          <a:blip r:embed="rId4">
            <a:alphaModFix/>
          </a:blip>
          <a:stretch>
            <a:fillRect/>
          </a:stretch>
        </p:blipFill>
        <p:spPr>
          <a:xfrm>
            <a:off x="3531525" y="2448900"/>
            <a:ext cx="2057400" cy="22288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